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330" r:id="rId2"/>
    <p:sldId id="331" r:id="rId3"/>
    <p:sldId id="332" r:id="rId4"/>
    <p:sldId id="334" r:id="rId5"/>
    <p:sldId id="348" r:id="rId6"/>
    <p:sldId id="333" r:id="rId7"/>
    <p:sldId id="349" r:id="rId8"/>
    <p:sldId id="335" r:id="rId9"/>
    <p:sldId id="350" r:id="rId10"/>
    <p:sldId id="336" r:id="rId11"/>
    <p:sldId id="351" r:id="rId12"/>
    <p:sldId id="338" r:id="rId13"/>
    <p:sldId id="339" r:id="rId14"/>
    <p:sldId id="340" r:id="rId15"/>
    <p:sldId id="341" r:id="rId16"/>
    <p:sldId id="342" r:id="rId17"/>
    <p:sldId id="346" r:id="rId18"/>
    <p:sldId id="34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3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33D73-5C94-460B-932B-F6C17C186352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C7C-1ABE-4FF5-934C-C57B25CE0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64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4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830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194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3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704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996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2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99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20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3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93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6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80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0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597B0B-846B-4BE9-B9C7-2D99A114B619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4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PENGUJIAN SUBSTANTIF TERHADAP PERSEDIAAN</a:t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Deskripsi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Persediaan</a:t>
            </a:r>
            <a:endParaRPr lang="en-US" sz="3600" b="1" dirty="0">
              <a:solidFill>
                <a:srgbClr val="7030A0"/>
              </a:solidFill>
            </a:endParaRPr>
          </a:p>
          <a:p>
            <a:r>
              <a:rPr lang="en-US" sz="3600" b="1" dirty="0"/>
              <a:t>          </a:t>
            </a:r>
            <a:r>
              <a:rPr lang="en-US" sz="3600" b="1" dirty="0" err="1">
                <a:solidFill>
                  <a:srgbClr val="C00000"/>
                </a:solidFill>
              </a:rPr>
              <a:t>Persediaan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merupakan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unsur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aktiva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disimpan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dengan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tujuan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untuk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dijual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dalam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kegiatan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bisnis</a:t>
            </a:r>
            <a:r>
              <a:rPr lang="en-US" sz="3600" b="1" dirty="0">
                <a:solidFill>
                  <a:srgbClr val="C00000"/>
                </a:solidFill>
              </a:rPr>
              <a:t> yang normal </a:t>
            </a:r>
            <a:r>
              <a:rPr lang="en-US" sz="3600" b="1" dirty="0" err="1">
                <a:solidFill>
                  <a:srgbClr val="C00000"/>
                </a:solidFill>
              </a:rPr>
              <a:t>atau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barang-barang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dikonsumsi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dalam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pengolahan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produk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dijual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8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Tujuan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pengujian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substantif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terhadap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Memperoleh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keyakinan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tentang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keandalan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catatan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yang </a:t>
            </a:r>
            <a:r>
              <a:rPr lang="en-US" b="1" dirty="0" err="1">
                <a:solidFill>
                  <a:srgbClr val="FF0000"/>
                </a:solidFill>
              </a:rPr>
              <a:t>bersangkutan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eksistensi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dicantumkan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pemilikan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klien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dicantumkan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Tujuan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pengujian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substantif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terhadap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Membuktikan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ketepatan</a:t>
            </a:r>
            <a:r>
              <a:rPr lang="en-US" sz="2800" b="1" dirty="0">
                <a:solidFill>
                  <a:srgbClr val="FF0000"/>
                </a:solidFill>
              </a:rPr>
              <a:t> cutoff </a:t>
            </a:r>
            <a:r>
              <a:rPr lang="en-US" sz="2800" b="1" dirty="0" err="1">
                <a:solidFill>
                  <a:srgbClr val="FF0000"/>
                </a:solidFill>
              </a:rPr>
              <a:t>transaksi</a:t>
            </a:r>
            <a:r>
              <a:rPr lang="en-US" sz="2800" b="1" dirty="0">
                <a:solidFill>
                  <a:srgbClr val="FF0000"/>
                </a:solidFill>
              </a:rPr>
              <a:t> yang </a:t>
            </a:r>
            <a:r>
              <a:rPr lang="en-US" sz="2800" b="1" dirty="0" smtClean="0">
                <a:solidFill>
                  <a:srgbClr val="FF0000"/>
                </a:solidFill>
              </a:rPr>
              <a:t>	</a:t>
            </a:r>
            <a:r>
              <a:rPr lang="en-US" sz="2800" b="1" dirty="0" err="1" smtClean="0">
                <a:solidFill>
                  <a:srgbClr val="FF0000"/>
                </a:solidFill>
              </a:rPr>
              <a:t>bersangkutan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dengan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endParaRPr lang="en-US" sz="2800" b="1" dirty="0">
              <a:solidFill>
                <a:srgbClr val="FF0000"/>
              </a:solidFill>
            </a:endParaRPr>
          </a:p>
          <a:p>
            <a:pPr lvl="0"/>
            <a:r>
              <a:rPr lang="en-US" sz="2800" b="1" dirty="0" err="1">
                <a:solidFill>
                  <a:srgbClr val="FF0000"/>
                </a:solidFill>
              </a:rPr>
              <a:t>Membuktikan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kewajaran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penilain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yang </a:t>
            </a:r>
            <a:r>
              <a:rPr lang="en-US" sz="2800" b="1" dirty="0" smtClean="0">
                <a:solidFill>
                  <a:srgbClr val="FF0000"/>
                </a:solidFill>
              </a:rPr>
              <a:t>	</a:t>
            </a:r>
            <a:r>
              <a:rPr lang="en-US" sz="2800" b="1" dirty="0" err="1" smtClean="0">
                <a:solidFill>
                  <a:srgbClr val="FF0000"/>
                </a:solidFill>
              </a:rPr>
              <a:t>dicantumkan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neraca</a:t>
            </a:r>
            <a:endParaRPr lang="en-US" sz="2800" b="1" dirty="0">
              <a:solidFill>
                <a:srgbClr val="FF0000"/>
              </a:solidFill>
            </a:endParaRPr>
          </a:p>
          <a:p>
            <a:pPr lvl="0"/>
            <a:r>
              <a:rPr lang="en-US" sz="2800" b="1" dirty="0" err="1">
                <a:solidFill>
                  <a:srgbClr val="FF0000"/>
                </a:solidFill>
              </a:rPr>
              <a:t>Membuktikan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kewajaran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penyajian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	</a:t>
            </a:r>
            <a:r>
              <a:rPr lang="en-US" sz="2800" b="1" dirty="0" err="1" smtClean="0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81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Rekonsiliasi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Usut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tercantum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neraca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Usut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posting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pendebitan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pengkreditan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rekonsiliasi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pembantu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dengan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kontrol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46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persediaan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r>
              <a:rPr lang="en-US" b="1" dirty="0" smtClean="0">
                <a:solidFill>
                  <a:srgbClr val="FF0000"/>
                </a:solidFill>
              </a:rPr>
              <a:t>….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925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Verifikasi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eksistensi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Periksa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instruksi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tertulis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mengenai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penghitungan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fisik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pengamatan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terhadap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penghitungan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fisik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oleh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klien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Kirimkan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surat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konfirmasi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disimpan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digudang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luar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substantif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terhadap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persediaan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r>
              <a:rPr lang="en-US" b="1" dirty="0" smtClean="0">
                <a:solidFill>
                  <a:srgbClr val="FF0000"/>
                </a:solidFill>
              </a:rPr>
              <a:t>…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pemilikan</a:t>
            </a:r>
            <a:endParaRPr lang="en-US" b="1" dirty="0"/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Periksa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fokumen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pendukung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timbulnya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Mintalah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informasi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mengenai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barang-barang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klien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dijual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secara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konsinyasi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barang-barang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titipan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ditangan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klien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Mintalah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informasi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mengenai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dijadikan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jaminan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penarikan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utang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62500" lnSpcReduction="20000"/>
          </a:bodyPr>
          <a:lstStyle/>
          <a:p>
            <a:r>
              <a:rPr lang="en-US" sz="3400" b="1" dirty="0" err="1"/>
              <a:t>Verifikasi</a:t>
            </a:r>
            <a:r>
              <a:rPr lang="en-US" sz="3400" b="1" dirty="0"/>
              <a:t> Cutoff</a:t>
            </a:r>
          </a:p>
          <a:p>
            <a:pPr lvl="0"/>
            <a:r>
              <a:rPr lang="en-US" sz="3400" b="1" dirty="0" err="1">
                <a:solidFill>
                  <a:srgbClr val="C00000"/>
                </a:solidFill>
              </a:rPr>
              <a:t>Periksa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dokumen</a:t>
            </a:r>
            <a:r>
              <a:rPr lang="en-US" sz="3400" b="1" dirty="0">
                <a:solidFill>
                  <a:srgbClr val="C00000"/>
                </a:solidFill>
              </a:rPr>
              <a:t> yang </a:t>
            </a:r>
            <a:r>
              <a:rPr lang="en-US" sz="3400" b="1" dirty="0" err="1">
                <a:solidFill>
                  <a:srgbClr val="C00000"/>
                </a:solidFill>
              </a:rPr>
              <a:t>mendukung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transaksi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pembelian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dalam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minggu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terakhir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tahun</a:t>
            </a:r>
            <a:r>
              <a:rPr lang="en-US" sz="3400" b="1" dirty="0">
                <a:solidFill>
                  <a:srgbClr val="C00000"/>
                </a:solidFill>
              </a:rPr>
              <a:t> yang </a:t>
            </a:r>
            <a:r>
              <a:rPr lang="en-US" sz="3400" b="1" dirty="0" err="1">
                <a:solidFill>
                  <a:srgbClr val="C00000"/>
                </a:solidFill>
              </a:rPr>
              <a:t>diperiksan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dan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minggu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pertama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setelah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tanggal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neraca</a:t>
            </a:r>
            <a:endParaRPr lang="en-US" sz="3400" b="1" dirty="0">
              <a:solidFill>
                <a:srgbClr val="C00000"/>
              </a:solidFill>
            </a:endParaRPr>
          </a:p>
          <a:p>
            <a:pPr lvl="0"/>
            <a:r>
              <a:rPr lang="en-US" sz="3400" b="1" dirty="0" err="1">
                <a:solidFill>
                  <a:srgbClr val="C00000"/>
                </a:solidFill>
              </a:rPr>
              <a:t>Periksa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dokumen</a:t>
            </a:r>
            <a:r>
              <a:rPr lang="en-US" sz="3400" b="1" dirty="0">
                <a:solidFill>
                  <a:srgbClr val="C00000"/>
                </a:solidFill>
              </a:rPr>
              <a:t> yang </a:t>
            </a:r>
            <a:r>
              <a:rPr lang="en-US" sz="3400" b="1" dirty="0" err="1">
                <a:solidFill>
                  <a:srgbClr val="C00000"/>
                </a:solidFill>
              </a:rPr>
              <a:t>mendukung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berkurangnya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persediaan</a:t>
            </a:r>
            <a:r>
              <a:rPr lang="en-US" sz="3400" b="1" dirty="0">
                <a:solidFill>
                  <a:srgbClr val="C00000"/>
                </a:solidFill>
              </a:rPr>
              <a:t> ( </a:t>
            </a:r>
            <a:r>
              <a:rPr lang="en-US" sz="3400" b="1" dirty="0" err="1">
                <a:solidFill>
                  <a:srgbClr val="C00000"/>
                </a:solidFill>
              </a:rPr>
              <a:t>karena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transaksi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penjualan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atau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pemakian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sendiri</a:t>
            </a:r>
            <a:r>
              <a:rPr lang="en-US" sz="3400" b="1" dirty="0">
                <a:solidFill>
                  <a:srgbClr val="C00000"/>
                </a:solidFill>
              </a:rPr>
              <a:t>) </a:t>
            </a:r>
            <a:r>
              <a:rPr lang="en-US" sz="3400" b="1" dirty="0" err="1">
                <a:solidFill>
                  <a:srgbClr val="C00000"/>
                </a:solidFill>
              </a:rPr>
              <a:t>dalam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minggu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terakhir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tahun</a:t>
            </a:r>
            <a:r>
              <a:rPr lang="en-US" sz="3400" b="1" dirty="0">
                <a:solidFill>
                  <a:srgbClr val="C00000"/>
                </a:solidFill>
              </a:rPr>
              <a:t> yang </a:t>
            </a:r>
            <a:r>
              <a:rPr lang="en-US" sz="3400" b="1" dirty="0" err="1">
                <a:solidFill>
                  <a:srgbClr val="C00000"/>
                </a:solidFill>
              </a:rPr>
              <a:t>diperiksa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dan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minggu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pertama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seteleh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tanggal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neraca</a:t>
            </a:r>
            <a:endParaRPr lang="en-US" sz="3400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70000" lnSpcReduction="20000"/>
          </a:bodyPr>
          <a:lstStyle/>
          <a:p>
            <a:r>
              <a:rPr lang="en-US" sz="2600" b="1" dirty="0" err="1">
                <a:solidFill>
                  <a:srgbClr val="00B050"/>
                </a:solidFill>
              </a:rPr>
              <a:t>Verifikasi</a:t>
            </a:r>
            <a:r>
              <a:rPr lang="en-US" sz="2600" b="1" dirty="0">
                <a:solidFill>
                  <a:srgbClr val="00B050"/>
                </a:solidFill>
              </a:rPr>
              <a:t> </a:t>
            </a:r>
            <a:r>
              <a:rPr lang="en-US" sz="2600" b="1" dirty="0" err="1">
                <a:solidFill>
                  <a:srgbClr val="00B050"/>
                </a:solidFill>
              </a:rPr>
              <a:t>penilain</a:t>
            </a:r>
            <a:endParaRPr lang="en-US" sz="2600" b="1" dirty="0">
              <a:solidFill>
                <a:srgbClr val="00B050"/>
              </a:solidFill>
            </a:endParaRPr>
          </a:p>
          <a:p>
            <a:pPr lvl="0"/>
            <a:r>
              <a:rPr lang="en-US" sz="2600" b="1" dirty="0" err="1">
                <a:solidFill>
                  <a:srgbClr val="7030A0"/>
                </a:solidFill>
              </a:rPr>
              <a:t>Penilain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informasi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mengenai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metode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penilaian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persediaan</a:t>
            </a:r>
            <a:r>
              <a:rPr lang="en-US" sz="2600" b="1" dirty="0">
                <a:solidFill>
                  <a:srgbClr val="7030A0"/>
                </a:solidFill>
              </a:rPr>
              <a:t> yang </a:t>
            </a:r>
            <a:r>
              <a:rPr lang="en-US" sz="2600" b="1" dirty="0" err="1">
                <a:solidFill>
                  <a:srgbClr val="7030A0"/>
                </a:solidFill>
              </a:rPr>
              <a:t>digunakan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oleh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klien</a:t>
            </a:r>
            <a:endParaRPr lang="en-US" sz="2600" b="1" dirty="0">
              <a:solidFill>
                <a:srgbClr val="7030A0"/>
              </a:solidFill>
            </a:endParaRPr>
          </a:p>
          <a:p>
            <a:pPr lvl="0"/>
            <a:r>
              <a:rPr lang="en-US" sz="2600" b="1" dirty="0" err="1">
                <a:solidFill>
                  <a:srgbClr val="7030A0"/>
                </a:solidFill>
              </a:rPr>
              <a:t>Periksa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kesesuaian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harga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pokok</a:t>
            </a:r>
            <a:r>
              <a:rPr lang="en-US" sz="2600" b="1" dirty="0">
                <a:solidFill>
                  <a:srgbClr val="7030A0"/>
                </a:solidFill>
              </a:rPr>
              <a:t> per </a:t>
            </a:r>
            <a:r>
              <a:rPr lang="en-US" sz="2600" b="1" dirty="0" err="1">
                <a:solidFill>
                  <a:srgbClr val="7030A0"/>
                </a:solidFill>
              </a:rPr>
              <a:t>satuan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persediaan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dengan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prinsip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akuntansi</a:t>
            </a:r>
            <a:r>
              <a:rPr lang="en-US" sz="2600" b="1" dirty="0">
                <a:solidFill>
                  <a:srgbClr val="7030A0"/>
                </a:solidFill>
              </a:rPr>
              <a:t> yang </a:t>
            </a:r>
            <a:r>
              <a:rPr lang="en-US" sz="2600" b="1" dirty="0" err="1">
                <a:solidFill>
                  <a:srgbClr val="7030A0"/>
                </a:solidFill>
              </a:rPr>
              <a:t>lazim</a:t>
            </a:r>
            <a:endParaRPr lang="en-US" sz="2600" b="1" dirty="0">
              <a:solidFill>
                <a:srgbClr val="7030A0"/>
              </a:solidFill>
            </a:endParaRPr>
          </a:p>
          <a:p>
            <a:pPr lvl="0"/>
            <a:r>
              <a:rPr lang="en-US" sz="2600" b="1" dirty="0" err="1">
                <a:solidFill>
                  <a:srgbClr val="7030A0"/>
                </a:solidFill>
              </a:rPr>
              <a:t>Periksa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catatan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pendukung</a:t>
            </a:r>
            <a:r>
              <a:rPr lang="en-US" sz="2600" b="1" dirty="0">
                <a:solidFill>
                  <a:srgbClr val="7030A0"/>
                </a:solidFill>
              </a:rPr>
              <a:t> yang </a:t>
            </a:r>
            <a:r>
              <a:rPr lang="en-US" sz="2600" b="1" dirty="0" err="1">
                <a:solidFill>
                  <a:srgbClr val="7030A0"/>
                </a:solidFill>
              </a:rPr>
              <a:t>bersangkutan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dengan</a:t>
            </a:r>
            <a:r>
              <a:rPr lang="en-US" sz="2600" b="1" dirty="0">
                <a:solidFill>
                  <a:srgbClr val="7030A0"/>
                </a:solidFill>
              </a:rPr>
              <a:t> data </a:t>
            </a:r>
            <a:r>
              <a:rPr lang="en-US" sz="2600" b="1" dirty="0" err="1">
                <a:solidFill>
                  <a:srgbClr val="7030A0"/>
                </a:solidFill>
              </a:rPr>
              <a:t>hrga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pokok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persatuan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persediaan</a:t>
            </a:r>
            <a:endParaRPr lang="en-US" sz="2600" b="1" dirty="0">
              <a:solidFill>
                <a:srgbClr val="7030A0"/>
              </a:solidFill>
            </a:endParaRPr>
          </a:p>
          <a:p>
            <a:pPr lvl="0"/>
            <a:r>
              <a:rPr lang="en-US" sz="2600" b="1" dirty="0" err="1">
                <a:solidFill>
                  <a:srgbClr val="7030A0"/>
                </a:solidFill>
              </a:rPr>
              <a:t>Bandingkan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laba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bruto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tahun</a:t>
            </a:r>
            <a:r>
              <a:rPr lang="en-US" sz="2600" b="1" dirty="0">
                <a:solidFill>
                  <a:srgbClr val="7030A0"/>
                </a:solidFill>
              </a:rPr>
              <a:t>  yang </a:t>
            </a:r>
            <a:r>
              <a:rPr lang="en-US" sz="2600" b="1" dirty="0" err="1">
                <a:solidFill>
                  <a:srgbClr val="7030A0"/>
                </a:solidFill>
              </a:rPr>
              <a:t>diperiksa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dengan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laba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kruto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tahun</a:t>
            </a:r>
            <a:r>
              <a:rPr lang="en-US" sz="2600" b="1" dirty="0">
                <a:solidFill>
                  <a:srgbClr val="7030A0"/>
                </a:solidFill>
              </a:rPr>
              <a:t> </a:t>
            </a:r>
            <a:r>
              <a:rPr lang="en-US" sz="2600" b="1" dirty="0" err="1">
                <a:solidFill>
                  <a:srgbClr val="7030A0"/>
                </a:solidFill>
              </a:rPr>
              <a:t>sebelumnya</a:t>
            </a:r>
            <a:endParaRPr lang="en-US" sz="2600" b="1" dirty="0">
              <a:solidFill>
                <a:srgbClr val="7030A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Verifikasi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penilain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50"/>
                </a:solidFill>
              </a:rPr>
              <a:t>Lakukan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pengamatan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unsur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rusak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Hitung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perputaran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bandingkan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perputaran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tahun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sebelumnya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Amati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lambat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pemakaiannya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atau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penjualannya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Mintalah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surat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representasi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klien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5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penyajian</a:t>
            </a:r>
            <a:r>
              <a:rPr lang="en-US" b="1" dirty="0"/>
              <a:t> </a:t>
            </a:r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kalsifikasi</a:t>
            </a:r>
            <a:r>
              <a:rPr lang="en-US" b="1" dirty="0"/>
              <a:t> </a:t>
            </a:r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penjelasan</a:t>
            </a:r>
            <a:r>
              <a:rPr lang="en-US" b="1" dirty="0"/>
              <a:t> yang </a:t>
            </a:r>
            <a:r>
              <a:rPr lang="en-US" b="1" dirty="0" smtClean="0"/>
              <a:t>	</a:t>
            </a:r>
            <a:r>
              <a:rPr lang="en-US" b="1" dirty="0" err="1" smtClean="0"/>
              <a:t>bersangkutan</a:t>
            </a:r>
            <a:r>
              <a:rPr lang="en-US" b="1" dirty="0" smtClean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persediaan</a:t>
            </a:r>
            <a:endParaRPr lang="en-US" b="1" dirty="0"/>
          </a:p>
          <a:p>
            <a:pPr marL="11430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/>
              <a:t>Lakukan</a:t>
            </a:r>
            <a:r>
              <a:rPr lang="en-US" b="1" dirty="0"/>
              <a:t> analytical review </a:t>
            </a:r>
            <a:r>
              <a:rPr lang="en-US" b="1" dirty="0" smtClean="0"/>
              <a:t>	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/>
              <a:t>persediaan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9896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PENGUJIAN SUBSTANTIF TERHADAP </a:t>
            </a:r>
            <a:r>
              <a:rPr lang="en-US" b="1" dirty="0" smtClean="0"/>
              <a:t>PERSEDIAAN LANJUTAN……..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1905001"/>
            <a:ext cx="6798736" cy="40301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 err="1" smtClean="0">
                <a:solidFill>
                  <a:srgbClr val="C00000"/>
                </a:solidFill>
              </a:rPr>
              <a:t>Persediaan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umumnya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mendapat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perhatian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lebih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besar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dari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akuntan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publik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dalam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pemeriksaannya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karena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berbagai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alasan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sebagai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berikut</a:t>
            </a:r>
            <a:r>
              <a:rPr lang="en-US" sz="2800" b="1" dirty="0">
                <a:solidFill>
                  <a:srgbClr val="C00000"/>
                </a:solidFill>
              </a:rPr>
              <a:t> :</a:t>
            </a: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A, </a:t>
            </a:r>
            <a:r>
              <a:rPr lang="en-US" sz="2800" b="1" dirty="0" err="1" smtClean="0">
                <a:solidFill>
                  <a:srgbClr val="00B050"/>
                </a:solidFill>
              </a:rPr>
              <a:t>Umumnya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persediaan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jumlahnya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cukup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material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merupakan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objek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manipulasi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b. </a:t>
            </a:r>
            <a:r>
              <a:rPr lang="en-US" sz="2800" b="1" dirty="0" err="1" smtClean="0">
                <a:solidFill>
                  <a:srgbClr val="00B050"/>
                </a:solidFill>
              </a:rPr>
              <a:t>Penentuan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besarnya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nilai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secara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langsung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mempengaruhi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harga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pokok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penjualan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Seringkali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disimpan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diberbagai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tempat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C. </a:t>
            </a:r>
            <a:r>
              <a:rPr lang="en-US" sz="2800" b="1" dirty="0" err="1" smtClean="0">
                <a:solidFill>
                  <a:srgbClr val="00B050"/>
                </a:solidFill>
              </a:rPr>
              <a:t>Adanya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berbagai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macam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persediaan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609601"/>
            <a:ext cx="6798734" cy="12954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smtClean="0"/>
              <a:t>LANJUTAN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1"/>
            <a:ext cx="8153400" cy="3953932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 smtClean="0">
                <a:solidFill>
                  <a:srgbClr val="00B050"/>
                </a:solidFill>
              </a:rPr>
              <a:t>Laporan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keuangan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menjelaskan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bahwa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dinilai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dengan</a:t>
            </a:r>
            <a:r>
              <a:rPr lang="en-US" sz="2800" b="1" dirty="0">
                <a:solidFill>
                  <a:srgbClr val="00B050"/>
                </a:solidFill>
              </a:rPr>
              <a:t> “ </a:t>
            </a:r>
            <a:r>
              <a:rPr lang="en-US" sz="2800" b="1" i="1" dirty="0">
                <a:solidFill>
                  <a:srgbClr val="00B050"/>
                </a:solidFill>
              </a:rPr>
              <a:t>lower of cost or market”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di </a:t>
            </a:r>
            <a:r>
              <a:rPr lang="en-US" sz="2800" b="1" i="1" dirty="0" err="1" smtClean="0">
                <a:solidFill>
                  <a:srgbClr val="00B050"/>
                </a:solidFill>
              </a:rPr>
              <a:t>disclouser</a:t>
            </a:r>
            <a:endParaRPr lang="en-US" sz="2800" b="1" i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Jika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dinyatakan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pokoknya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nilai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pasarnya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tanggal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neraca</a:t>
            </a:r>
            <a:r>
              <a:rPr lang="en-US" sz="2800" b="1" dirty="0">
                <a:solidFill>
                  <a:srgbClr val="FF0000"/>
                </a:solidFill>
              </a:rPr>
              <a:t>  </a:t>
            </a:r>
            <a:r>
              <a:rPr lang="en-US" sz="2800" b="1" dirty="0" err="1">
                <a:solidFill>
                  <a:srgbClr val="FF0000"/>
                </a:solidFill>
              </a:rPr>
              <a:t>harus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dicantumkan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kurung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dan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jika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diturunkan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nilainya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pasarnya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pokoknya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dicantumkan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kurung</a:t>
            </a:r>
            <a:r>
              <a:rPr lang="en-US" sz="2800" b="1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98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b="1" dirty="0" err="1" smtClean="0">
                <a:solidFill>
                  <a:srgbClr val="FF0000"/>
                </a:solidFill>
              </a:rPr>
              <a:t>Harga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pokok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pengganti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kini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i="1" dirty="0">
                <a:solidFill>
                  <a:srgbClr val="FF0000"/>
                </a:solidFill>
              </a:rPr>
              <a:t>(current replacement cost) </a:t>
            </a:r>
            <a:r>
              <a:rPr lang="en-US" sz="3200" b="1" dirty="0" err="1">
                <a:solidFill>
                  <a:srgbClr val="FF0000"/>
                </a:solidFill>
              </a:rPr>
              <a:t>harus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dicantumkan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dalam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laporan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keuangan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untuk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persediaan</a:t>
            </a:r>
            <a:r>
              <a:rPr lang="en-US" sz="3200" b="1" dirty="0">
                <a:solidFill>
                  <a:srgbClr val="FF0000"/>
                </a:solidFill>
              </a:rPr>
              <a:t>  yang </a:t>
            </a:r>
            <a:r>
              <a:rPr lang="en-US" sz="3200" b="1" dirty="0" err="1">
                <a:solidFill>
                  <a:srgbClr val="FF0000"/>
                </a:solidFill>
              </a:rPr>
              <a:t>harga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pokoknya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ditentukan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berdasarkan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metode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masuk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terakhir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keluar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terakhir</a:t>
            </a:r>
            <a:r>
              <a:rPr lang="en-US" sz="3200" b="1" dirty="0">
                <a:solidFill>
                  <a:srgbClr val="FF0000"/>
                </a:solidFill>
              </a:rPr>
              <a:t> ( MTKT 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b="1" dirty="0" err="1" smtClean="0">
                <a:solidFill>
                  <a:srgbClr val="00B050"/>
                </a:solidFill>
              </a:rPr>
              <a:t>Akibat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perubahan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metode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penilaian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terhadap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perhitungan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rugi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laba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tahun</a:t>
            </a:r>
            <a:r>
              <a:rPr lang="en-US" sz="2800" b="1" dirty="0">
                <a:solidFill>
                  <a:srgbClr val="00B050"/>
                </a:solidFill>
              </a:rPr>
              <a:t> yang </a:t>
            </a:r>
            <a:r>
              <a:rPr lang="en-US" sz="2800" b="1" dirty="0" err="1">
                <a:solidFill>
                  <a:srgbClr val="00B050"/>
                </a:solidFill>
              </a:rPr>
              <a:t>diperiksa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dijelaskan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dalam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laporan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keuangan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akuntan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menyatakan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perkecualian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mengenai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konsistensi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penerapan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prinsip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akuntansi</a:t>
            </a:r>
            <a:r>
              <a:rPr lang="en-US" sz="2800" b="1" dirty="0">
                <a:solidFill>
                  <a:srgbClr val="00B050"/>
                </a:solidFill>
              </a:rPr>
              <a:t> yang </a:t>
            </a:r>
            <a:r>
              <a:rPr lang="en-US" sz="2800" b="1" dirty="0" err="1">
                <a:solidFill>
                  <a:srgbClr val="00B050"/>
                </a:solidFill>
              </a:rPr>
              <a:t>lazim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dalam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laporan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akuntan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 </a:t>
            </a:r>
            <a:r>
              <a:rPr lang="en-US" b="1" dirty="0" smtClean="0"/>
              <a:t>…………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srgbClr val="00B050"/>
                </a:solidFill>
              </a:rPr>
              <a:t>Penjelasan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>
                <a:solidFill>
                  <a:srgbClr val="00B050"/>
                </a:solidFill>
              </a:rPr>
              <a:t>yang </a:t>
            </a:r>
            <a:r>
              <a:rPr lang="en-US" sz="3200" b="1" dirty="0" err="1">
                <a:solidFill>
                  <a:srgbClr val="00B050"/>
                </a:solidFill>
              </a:rPr>
              <a:t>lengkap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harus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dibuat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dalam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laporan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keuangan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jika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persediaan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digadaikan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sebagai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jaminan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utang</a:t>
            </a:r>
            <a:r>
              <a:rPr lang="en-US" sz="3200" b="1" dirty="0">
                <a:solidFill>
                  <a:srgbClr val="00B050"/>
                </a:solidFill>
              </a:rPr>
              <a:t> yang </a:t>
            </a:r>
            <a:r>
              <a:rPr lang="en-US" sz="3200" b="1" dirty="0" err="1">
                <a:solidFill>
                  <a:srgbClr val="00B050"/>
                </a:solidFill>
              </a:rPr>
              <a:t>ditarik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oleh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klien</a:t>
            </a:r>
            <a:endParaRPr lang="en-US" sz="3200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8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 </a:t>
            </a:r>
            <a:r>
              <a:rPr lang="en-US" b="1" dirty="0" smtClean="0"/>
              <a:t>…………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800" b="1" dirty="0" err="1" smtClean="0">
                <a:solidFill>
                  <a:srgbClr val="0070C0"/>
                </a:solidFill>
              </a:rPr>
              <a:t>Jika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jumlahnya</a:t>
            </a:r>
            <a:r>
              <a:rPr lang="en-US" sz="2800" b="1" dirty="0">
                <a:solidFill>
                  <a:srgbClr val="0070C0"/>
                </a:solidFill>
              </a:rPr>
              <a:t> material, </a:t>
            </a:r>
            <a:r>
              <a:rPr lang="en-US" sz="2800" b="1" dirty="0" err="1">
                <a:solidFill>
                  <a:srgbClr val="0070C0"/>
                </a:solidFill>
              </a:rPr>
              <a:t>persediaan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perusahaan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manufaktur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harus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dikelompokkan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menurut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kelompok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utama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berikut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inin</a:t>
            </a:r>
            <a:r>
              <a:rPr lang="en-US" sz="2800" b="1" dirty="0">
                <a:solidFill>
                  <a:srgbClr val="0070C0"/>
                </a:solidFill>
              </a:rPr>
              <a:t> : </a:t>
            </a:r>
            <a:r>
              <a:rPr lang="en-US" sz="2800" b="1" dirty="0" err="1">
                <a:solidFill>
                  <a:srgbClr val="0070C0"/>
                </a:solidFill>
              </a:rPr>
              <a:t>persediaan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barang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jadi</a:t>
            </a:r>
            <a:r>
              <a:rPr lang="en-US" sz="2800" b="1" dirty="0">
                <a:solidFill>
                  <a:srgbClr val="0070C0"/>
                </a:solidFill>
              </a:rPr>
              <a:t>, </a:t>
            </a:r>
            <a:r>
              <a:rPr lang="en-US" sz="2800" b="1" dirty="0" err="1">
                <a:solidFill>
                  <a:srgbClr val="0070C0"/>
                </a:solidFill>
              </a:rPr>
              <a:t>persediaan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produk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proses </a:t>
            </a:r>
            <a:r>
              <a:rPr lang="en-US" sz="2800" b="1" dirty="0" err="1">
                <a:solidFill>
                  <a:srgbClr val="0070C0"/>
                </a:solidFill>
              </a:rPr>
              <a:t>dan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persediaan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bahan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baku</a:t>
            </a:r>
            <a:r>
              <a:rPr lang="en-US" sz="2800" b="1" dirty="0">
                <a:solidFill>
                  <a:srgbClr val="0070C0"/>
                </a:solidFill>
              </a:rPr>
              <a:t>. </a:t>
            </a:r>
            <a:r>
              <a:rPr lang="en-US" sz="2800" b="1" dirty="0" err="1">
                <a:solidFill>
                  <a:srgbClr val="0070C0"/>
                </a:solidFill>
              </a:rPr>
              <a:t>Penyajian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kelompok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persediaan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tersebut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neraca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berdasarkan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urutan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likuiditasnya</a:t>
            </a:r>
            <a:r>
              <a:rPr lang="en-US" sz="2800" dirty="0"/>
              <a:t> </a:t>
            </a: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61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srgbClr val="0070C0"/>
                </a:solidFill>
              </a:rPr>
              <a:t>Perjanjian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pembelian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harus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dijelaskan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dalam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laporan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keuangan</a:t>
            </a:r>
            <a:r>
              <a:rPr lang="en-US" sz="3200" b="1" dirty="0">
                <a:solidFill>
                  <a:srgbClr val="0070C0"/>
                </a:solidFill>
              </a:rPr>
              <a:t>, </a:t>
            </a:r>
            <a:r>
              <a:rPr lang="en-US" sz="3200" b="1" dirty="0" err="1">
                <a:solidFill>
                  <a:srgbClr val="0070C0"/>
                </a:solidFill>
              </a:rPr>
              <a:t>jika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jumlahnya</a:t>
            </a:r>
            <a:r>
              <a:rPr lang="en-US" sz="3200" b="1" dirty="0">
                <a:solidFill>
                  <a:srgbClr val="0070C0"/>
                </a:solidFill>
              </a:rPr>
              <a:t> material </a:t>
            </a:r>
            <a:r>
              <a:rPr lang="en-US" sz="3200" b="1" dirty="0" err="1">
                <a:solidFill>
                  <a:srgbClr val="0070C0"/>
                </a:solidFill>
              </a:rPr>
              <a:t>atau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bersifat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luar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biasa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800" b="1" dirty="0" err="1" smtClean="0">
                <a:solidFill>
                  <a:srgbClr val="00B050"/>
                </a:solidFill>
              </a:rPr>
              <a:t>Cadangan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untuk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menghadapi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kemungkinan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turunnya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harga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setelah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tanggalneraca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dibentuk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dengan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menyisihkan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sebagian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laba</a:t>
            </a:r>
            <a:r>
              <a:rPr lang="en-US" sz="2800" b="1" dirty="0">
                <a:solidFill>
                  <a:srgbClr val="00B050"/>
                </a:solidFill>
              </a:rPr>
              <a:t> yang </a:t>
            </a:r>
            <a:r>
              <a:rPr lang="en-US" sz="2800" b="1" dirty="0" err="1">
                <a:solidFill>
                  <a:srgbClr val="00B050"/>
                </a:solidFill>
              </a:rPr>
              <a:t>ditahan</a:t>
            </a:r>
            <a:r>
              <a:rPr lang="en-US" sz="2800" b="1" dirty="0">
                <a:solidFill>
                  <a:srgbClr val="00B050"/>
                </a:solidFill>
              </a:rPr>
              <a:t>. </a:t>
            </a:r>
            <a:r>
              <a:rPr lang="en-US" sz="2800" b="1" dirty="0" err="1">
                <a:solidFill>
                  <a:srgbClr val="00B050"/>
                </a:solidFill>
              </a:rPr>
              <a:t>Cadangan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ini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tidak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boleh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dikurangkan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dari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, </a:t>
            </a:r>
            <a:r>
              <a:rPr lang="en-US" sz="2800" b="1" dirty="0" err="1">
                <a:solidFill>
                  <a:srgbClr val="00B050"/>
                </a:solidFill>
              </a:rPr>
              <a:t>namun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disajikan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sebagai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pengurang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rekening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laba</a:t>
            </a:r>
            <a:r>
              <a:rPr lang="en-US" sz="2800" b="1" dirty="0">
                <a:solidFill>
                  <a:srgbClr val="00B050"/>
                </a:solidFill>
              </a:rPr>
              <a:t>  yang </a:t>
            </a:r>
            <a:r>
              <a:rPr lang="en-US" sz="2800" b="1" dirty="0" err="1">
                <a:solidFill>
                  <a:srgbClr val="00B050"/>
                </a:solidFill>
              </a:rPr>
              <a:t>ditahan</a:t>
            </a:r>
            <a:r>
              <a:rPr lang="en-US" sz="2800" b="1" dirty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6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366</TotalTime>
  <Words>714</Words>
  <Application>Microsoft Office PowerPoint</Application>
  <PresentationFormat>On-screen Show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PENGUJIAN SUBSTANTIF TERHADAP PERSEDIAAN   </vt:lpstr>
      <vt:lpstr>PENGUJIAN SUBSTANTIF TERHADAP PERSEDIAAN LANJUTAN……..   </vt:lpstr>
      <vt:lpstr>Prinsip akuntansi yang lazim dalam penyajian persediaan LANJUTAN ……..</vt:lpstr>
      <vt:lpstr>Prinsip akuntansi yang lazim dalam penyajian persediaan lanjutan……..</vt:lpstr>
      <vt:lpstr>Prinsip akuntansi yang lazim dalam penyajian persediaan lanjutan……..</vt:lpstr>
      <vt:lpstr>Prinsip akuntansi yang lazim dalam penyajian persediaan lanjutan …………</vt:lpstr>
      <vt:lpstr>Prinsip akuntansi yang lazim dalam penyajian persediaan lanjutan …………</vt:lpstr>
      <vt:lpstr>Prinsip akuntansi yang lazim dalam penyajian persediaan lanjutan………</vt:lpstr>
      <vt:lpstr>Prinsip akuntansi yang lazim dalam penyajian persediaan lanjutan………</vt:lpstr>
      <vt:lpstr>Tujuan pengujian substantif terhadap persediaan </vt:lpstr>
      <vt:lpstr>Tujuan pengujian substantif terhadap persediaan </vt:lpstr>
      <vt:lpstr>Program pengujian substantif terhadap persediaan </vt:lpstr>
      <vt:lpstr>Program pengujian substantif terhadap persediaan lanjut…. </vt:lpstr>
      <vt:lpstr>Program pengujian substantif terhadap persediaan lanjut… </vt:lpstr>
      <vt:lpstr>Program pengujian substantif terhadap persediaan </vt:lpstr>
      <vt:lpstr>Program pengujian substantif terhadap persediaan </vt:lpstr>
      <vt:lpstr>Program pengujian substantif terhadap persediaan </vt:lpstr>
      <vt:lpstr>Program pengujian substantif terhadap persediaan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(dalam satu semester)</dc:title>
  <dc:creator>anik</dc:creator>
  <cp:lastModifiedBy>anik</cp:lastModifiedBy>
  <cp:revision>45</cp:revision>
  <dcterms:created xsi:type="dcterms:W3CDTF">2013-09-17T00:12:41Z</dcterms:created>
  <dcterms:modified xsi:type="dcterms:W3CDTF">2015-11-22T21:38:08Z</dcterms:modified>
</cp:coreProperties>
</file>